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6576000" cy="29260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CDD"/>
          </a:solidFill>
        </a:fill>
      </a:tcStyle>
    </a:wholeTbl>
    <a:band2H>
      <a:tcTxStyle/>
      <a:tcStyle>
        <a:tcBdr/>
        <a:fill>
          <a:solidFill>
            <a:srgbClr val="E6F6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0" d="100"/>
          <a:sy n="20" d="100"/>
        </p:scale>
        <p:origin x="1522" y="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5480050" y="3285066"/>
            <a:ext cx="29260800" cy="7118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lstStyle/>
          <a:p>
            <a:r>
              <a:t>Title Text</a:t>
            </a:r>
          </a:p>
        </p:txBody>
      </p:sp>
      <p:sp>
        <p:nvSpPr>
          <p:cNvPr id="3" name="Body Level One…"/>
          <p:cNvSpPr txBox="1">
            <a:spLocks noGrp="1"/>
          </p:cNvSpPr>
          <p:nvPr>
            <p:ph type="body" idx="1"/>
          </p:nvPr>
        </p:nvSpPr>
        <p:spPr>
          <a:xfrm>
            <a:off x="20415250" y="10403840"/>
            <a:ext cx="14325600" cy="18856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33552452" y="26657300"/>
            <a:ext cx="281939" cy="287085"/>
          </a:xfrm>
          <a:prstGeom prst="rect">
            <a:avLst/>
          </a:prstGeom>
          <a:ln w="12700">
            <a:miter lim="400000"/>
          </a:ln>
        </p:spPr>
        <p:txBody>
          <a:bodyPr wrap="none" lIns="45718" tIns="45718" rIns="45718" bIns="45718">
            <a:spAutoFit/>
          </a:bodyPr>
          <a:lstStyle>
            <a:lvl1pPr algn="r">
              <a:defRPr sz="1400">
                <a:latin typeface="Times New Roman"/>
                <a:ea typeface="Times New Roman"/>
                <a:cs typeface="Times New Roman"/>
                <a:sym typeface="Times New Roman"/>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Times New Roman"/>
          <a:ea typeface="Times New Roman"/>
          <a:cs typeface="Times New Roman"/>
          <a:sym typeface="Times New Roman"/>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Times New Roman"/>
          <a:ea typeface="Times New Roman"/>
          <a:cs typeface="Times New Roman"/>
          <a:sym typeface="Times New Roman"/>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Times New Roman"/>
          <a:ea typeface="Times New Roman"/>
          <a:cs typeface="Times New Roman"/>
          <a:sym typeface="Times New Roman"/>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Times New Roman"/>
          <a:ea typeface="Times New Roman"/>
          <a:cs typeface="Times New Roman"/>
          <a:sym typeface="Times New Roman"/>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Times New Roman"/>
          <a:ea typeface="Times New Roman"/>
          <a:cs typeface="Times New Roman"/>
          <a:sym typeface="Times New Roman"/>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Times New Roman"/>
          <a:ea typeface="Times New Roman"/>
          <a:cs typeface="Times New Roman"/>
          <a:sym typeface="Times New Roman"/>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Times New Roman"/>
          <a:ea typeface="Times New Roman"/>
          <a:cs typeface="Times New Roman"/>
          <a:sym typeface="Times New Roman"/>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Times New Roman"/>
          <a:ea typeface="Times New Roman"/>
          <a:cs typeface="Times New Roman"/>
          <a:sym typeface="Times New Roman"/>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Times New Roman"/>
          <a:ea typeface="Times New Roman"/>
          <a:cs typeface="Times New Roman"/>
          <a:sym typeface="Times New Roman"/>
        </a:defRPr>
      </a:lvl9pPr>
    </p:titleStyle>
    <p:bodyStyle>
      <a:lvl1pPr marL="342900" marR="0" indent="-3429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Times New Roman"/>
          <a:ea typeface="Times New Roman"/>
          <a:cs typeface="Times New Roman"/>
          <a:sym typeface="Times New Roman"/>
        </a:defRPr>
      </a:lvl1pPr>
      <a:lvl2pPr marL="783771" marR="0" indent="-326571"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Times New Roman"/>
          <a:ea typeface="Times New Roman"/>
          <a:cs typeface="Times New Roman"/>
          <a:sym typeface="Times New Roman"/>
        </a:defRPr>
      </a:lvl2pPr>
      <a:lvl3pPr marL="1219200" marR="0" indent="-3048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Times New Roman"/>
          <a:ea typeface="Times New Roman"/>
          <a:cs typeface="Times New Roman"/>
          <a:sym typeface="Times New Roman"/>
        </a:defRPr>
      </a:lvl3pPr>
      <a:lvl4pPr marL="1737360" marR="0" indent="-36576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Times New Roman"/>
          <a:ea typeface="Times New Roman"/>
          <a:cs typeface="Times New Roman"/>
          <a:sym typeface="Times New Roman"/>
        </a:defRPr>
      </a:lvl4pPr>
      <a:lvl5pPr marL="2235200" marR="0" indent="-4064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Times New Roman"/>
          <a:ea typeface="Times New Roman"/>
          <a:cs typeface="Times New Roman"/>
          <a:sym typeface="Times New Roman"/>
        </a:defRPr>
      </a:lvl5pPr>
      <a:lvl6pPr marL="2692400" marR="0" indent="-4064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Times New Roman"/>
          <a:ea typeface="Times New Roman"/>
          <a:cs typeface="Times New Roman"/>
          <a:sym typeface="Times New Roman"/>
        </a:defRPr>
      </a:lvl6pPr>
      <a:lvl7pPr marL="3149600" marR="0" indent="-4064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Times New Roman"/>
          <a:ea typeface="Times New Roman"/>
          <a:cs typeface="Times New Roman"/>
          <a:sym typeface="Times New Roman"/>
        </a:defRPr>
      </a:lvl7pPr>
      <a:lvl8pPr marL="3606800" marR="0" indent="-4064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Times New Roman"/>
          <a:ea typeface="Times New Roman"/>
          <a:cs typeface="Times New Roman"/>
          <a:sym typeface="Times New Roman"/>
        </a:defRPr>
      </a:lvl8pPr>
      <a:lvl9pPr marL="4064000" marR="0" indent="-4064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Times New Roman"/>
          <a:ea typeface="Times New Roman"/>
          <a:cs typeface="Times New Roman"/>
          <a:sym typeface="Times New Roman"/>
        </a:defRPr>
      </a:lvl9pPr>
    </p:bodyStyle>
    <p:otherStyle>
      <a:lvl1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Times New Roman"/>
        </a:defRPr>
      </a:lvl1pPr>
      <a:lvl2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Times New Roman"/>
        </a:defRPr>
      </a:lvl2pPr>
      <a:lvl3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Times New Roman"/>
        </a:defRPr>
      </a:lvl3pPr>
      <a:lvl4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Times New Roman"/>
        </a:defRPr>
      </a:lvl4pPr>
      <a:lvl5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Times New Roman"/>
        </a:defRPr>
      </a:lvl5pPr>
      <a:lvl6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Times New Roman"/>
        </a:defRPr>
      </a:lvl6pPr>
      <a:lvl7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Times New Roman"/>
        </a:defRPr>
      </a:lvl7pPr>
      <a:lvl8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Times New Roman"/>
        </a:defRPr>
      </a:lvl8pPr>
      <a:lvl9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Times New Roman"/>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jpeg"/><Relationship Id="rId17" Type="http://schemas.openxmlformats.org/officeDocument/2006/relationships/image" Target="../media/image16.jpg"/><Relationship Id="rId2" Type="http://schemas.openxmlformats.org/officeDocument/2006/relationships/image" Target="../media/image1.png"/><Relationship Id="rId16"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20"/>
          <p:cNvSpPr/>
          <p:nvPr/>
        </p:nvSpPr>
        <p:spPr>
          <a:xfrm flipH="1">
            <a:off x="-1" y="0"/>
            <a:ext cx="2" cy="244475"/>
          </a:xfrm>
          <a:prstGeom prst="line">
            <a:avLst/>
          </a:prstGeom>
          <a:ln w="3175">
            <a:solidFill>
              <a:srgbClr val="000000"/>
            </a:solidFill>
          </a:ln>
        </p:spPr>
        <p:txBody>
          <a:bodyPr lIns="45718" tIns="45718" rIns="45718" bIns="45718"/>
          <a:lstStyle/>
          <a:p>
            <a:endParaRPr/>
          </a:p>
        </p:txBody>
      </p:sp>
      <p:sp>
        <p:nvSpPr>
          <p:cNvPr id="21" name="Shape 21"/>
          <p:cNvSpPr/>
          <p:nvPr/>
        </p:nvSpPr>
        <p:spPr>
          <a:xfrm>
            <a:off x="-1" y="1586"/>
            <a:ext cx="381003" cy="3"/>
          </a:xfrm>
          <a:prstGeom prst="line">
            <a:avLst/>
          </a:prstGeom>
          <a:ln w="3175">
            <a:solidFill>
              <a:srgbClr val="000000"/>
            </a:solidFill>
          </a:ln>
        </p:spPr>
        <p:txBody>
          <a:bodyPr lIns="45718" tIns="45718" rIns="45718" bIns="45718"/>
          <a:lstStyle/>
          <a:p>
            <a:endParaRPr/>
          </a:p>
        </p:txBody>
      </p:sp>
      <p:sp>
        <p:nvSpPr>
          <p:cNvPr id="22" name="Shape 22"/>
          <p:cNvSpPr/>
          <p:nvPr/>
        </p:nvSpPr>
        <p:spPr>
          <a:xfrm>
            <a:off x="36576000" y="0"/>
            <a:ext cx="0" cy="244475"/>
          </a:xfrm>
          <a:prstGeom prst="line">
            <a:avLst/>
          </a:prstGeom>
          <a:ln w="3175">
            <a:solidFill>
              <a:srgbClr val="000000"/>
            </a:solidFill>
          </a:ln>
        </p:spPr>
        <p:txBody>
          <a:bodyPr lIns="45718" tIns="45718" rIns="45718" bIns="45718"/>
          <a:lstStyle/>
          <a:p>
            <a:endParaRPr/>
          </a:p>
        </p:txBody>
      </p:sp>
      <p:sp>
        <p:nvSpPr>
          <p:cNvPr id="23" name="Shape 23"/>
          <p:cNvSpPr/>
          <p:nvPr/>
        </p:nvSpPr>
        <p:spPr>
          <a:xfrm>
            <a:off x="36195000" y="0"/>
            <a:ext cx="381002" cy="0"/>
          </a:xfrm>
          <a:prstGeom prst="line">
            <a:avLst/>
          </a:prstGeom>
          <a:ln w="3175">
            <a:solidFill>
              <a:srgbClr val="000000"/>
            </a:solidFill>
          </a:ln>
        </p:spPr>
        <p:txBody>
          <a:bodyPr lIns="45718" tIns="45718" rIns="45718" bIns="45718"/>
          <a:lstStyle/>
          <a:p>
            <a:endParaRPr/>
          </a:p>
        </p:txBody>
      </p:sp>
      <p:sp>
        <p:nvSpPr>
          <p:cNvPr id="24" name="Shape 24"/>
          <p:cNvSpPr/>
          <p:nvPr/>
        </p:nvSpPr>
        <p:spPr>
          <a:xfrm flipH="1">
            <a:off x="-1" y="29016324"/>
            <a:ext cx="2" cy="242889"/>
          </a:xfrm>
          <a:prstGeom prst="line">
            <a:avLst/>
          </a:prstGeom>
          <a:ln w="3175">
            <a:solidFill>
              <a:srgbClr val="000000"/>
            </a:solidFill>
          </a:ln>
        </p:spPr>
        <p:txBody>
          <a:bodyPr lIns="45718" tIns="45718" rIns="45718" bIns="45718"/>
          <a:lstStyle/>
          <a:p>
            <a:endParaRPr/>
          </a:p>
        </p:txBody>
      </p:sp>
      <p:sp>
        <p:nvSpPr>
          <p:cNvPr id="25" name="Shape 25"/>
          <p:cNvSpPr/>
          <p:nvPr/>
        </p:nvSpPr>
        <p:spPr>
          <a:xfrm>
            <a:off x="-1" y="29252861"/>
            <a:ext cx="381003" cy="3"/>
          </a:xfrm>
          <a:prstGeom prst="line">
            <a:avLst/>
          </a:prstGeom>
          <a:ln w="3175">
            <a:solidFill>
              <a:srgbClr val="000000"/>
            </a:solidFill>
          </a:ln>
        </p:spPr>
        <p:txBody>
          <a:bodyPr lIns="45718" tIns="45718" rIns="45718" bIns="45718"/>
          <a:lstStyle/>
          <a:p>
            <a:endParaRPr/>
          </a:p>
        </p:txBody>
      </p:sp>
      <p:sp>
        <p:nvSpPr>
          <p:cNvPr id="26" name="Shape 26"/>
          <p:cNvSpPr/>
          <p:nvPr/>
        </p:nvSpPr>
        <p:spPr>
          <a:xfrm>
            <a:off x="36576000" y="29016324"/>
            <a:ext cx="1" cy="242889"/>
          </a:xfrm>
          <a:prstGeom prst="line">
            <a:avLst/>
          </a:prstGeom>
          <a:ln w="3175">
            <a:solidFill>
              <a:srgbClr val="000000"/>
            </a:solidFill>
          </a:ln>
        </p:spPr>
        <p:txBody>
          <a:bodyPr lIns="45718" tIns="45718" rIns="45718" bIns="45718"/>
          <a:lstStyle/>
          <a:p>
            <a:endParaRPr/>
          </a:p>
        </p:txBody>
      </p:sp>
      <p:sp>
        <p:nvSpPr>
          <p:cNvPr id="27" name="Shape 27"/>
          <p:cNvSpPr/>
          <p:nvPr/>
        </p:nvSpPr>
        <p:spPr>
          <a:xfrm>
            <a:off x="36195000" y="29259211"/>
            <a:ext cx="381002" cy="3"/>
          </a:xfrm>
          <a:prstGeom prst="line">
            <a:avLst/>
          </a:prstGeom>
          <a:ln w="3175">
            <a:solidFill>
              <a:srgbClr val="000000"/>
            </a:solidFill>
          </a:ln>
        </p:spPr>
        <p:txBody>
          <a:bodyPr lIns="45718" tIns="45718" rIns="45718" bIns="45718"/>
          <a:lstStyle/>
          <a:p>
            <a:endParaRPr/>
          </a:p>
        </p:txBody>
      </p:sp>
      <p:sp>
        <p:nvSpPr>
          <p:cNvPr id="28" name="Shape 28"/>
          <p:cNvSpPr/>
          <p:nvPr/>
        </p:nvSpPr>
        <p:spPr>
          <a:xfrm>
            <a:off x="-2" y="3047999"/>
            <a:ext cx="36576004" cy="1143003"/>
          </a:xfrm>
          <a:prstGeom prst="rect">
            <a:avLst/>
          </a:prstGeom>
          <a:gradFill>
            <a:gsLst>
              <a:gs pos="0">
                <a:schemeClr val="accent1"/>
              </a:gs>
              <a:gs pos="8999">
                <a:schemeClr val="accent1"/>
              </a:gs>
              <a:gs pos="10000">
                <a:srgbClr val="595959"/>
              </a:gs>
              <a:gs pos="100000">
                <a:srgbClr val="595959"/>
              </a:gs>
            </a:gsLst>
            <a:lin ang="16200000"/>
          </a:gradFill>
          <a:ln w="12700">
            <a:miter lim="400000"/>
          </a:ln>
        </p:spPr>
        <p:txBody>
          <a:bodyPr lIns="45718" tIns="45718" rIns="45718" bIns="45718" anchor="ctr"/>
          <a:lstStyle/>
          <a:p>
            <a:pPr algn="ctr" defTabSz="4387850">
              <a:defRPr sz="5400">
                <a:solidFill>
                  <a:srgbClr val="FFFFFF"/>
                </a:solidFill>
                <a:latin typeface="Times New Roman"/>
                <a:ea typeface="Times New Roman"/>
                <a:cs typeface="Times New Roman"/>
                <a:sym typeface="Times New Roman"/>
              </a:defRPr>
            </a:pPr>
            <a:endParaRPr/>
          </a:p>
        </p:txBody>
      </p:sp>
      <p:grpSp>
        <p:nvGrpSpPr>
          <p:cNvPr id="31" name="Group 31"/>
          <p:cNvGrpSpPr/>
          <p:nvPr/>
        </p:nvGrpSpPr>
        <p:grpSpPr>
          <a:xfrm>
            <a:off x="381000" y="4464050"/>
            <a:ext cx="11449050" cy="1279525"/>
            <a:chOff x="0" y="0"/>
            <a:chExt cx="11449050" cy="1279525"/>
          </a:xfrm>
        </p:grpSpPr>
        <p:sp>
          <p:nvSpPr>
            <p:cNvPr id="29" name="Shape 29"/>
            <p:cNvSpPr/>
            <p:nvPr/>
          </p:nvSpPr>
          <p:spPr>
            <a:xfrm>
              <a:off x="0" y="0"/>
              <a:ext cx="11449050" cy="1279525"/>
            </a:xfrm>
            <a:prstGeom prst="rect">
              <a:avLst/>
            </a:prstGeom>
            <a:gradFill flip="none" rotWithShape="1">
              <a:gsLst>
                <a:gs pos="0">
                  <a:schemeClr val="accent1"/>
                </a:gs>
                <a:gs pos="8999">
                  <a:schemeClr val="accent1"/>
                </a:gs>
                <a:gs pos="10000">
                  <a:srgbClr val="595959"/>
                </a:gs>
                <a:gs pos="100000">
                  <a:srgbClr val="595959"/>
                </a:gs>
              </a:gsLst>
              <a:lin ang="16200000" scaled="0"/>
            </a:gradFill>
            <a:ln w="12700" cap="flat">
              <a:noFill/>
              <a:miter lim="400000"/>
            </a:ln>
            <a:effectLst/>
          </p:spPr>
          <p:txBody>
            <a:bodyPr wrap="square" lIns="45718" tIns="45718" rIns="45718" bIns="45718" numCol="1" anchor="ctr">
              <a:noAutofit/>
            </a:bodyPr>
            <a:lstStyle/>
            <a:p>
              <a:pPr algn="ctr" defTabSz="4387850">
                <a:defRPr sz="5400">
                  <a:solidFill>
                    <a:srgbClr val="FFFFFF"/>
                  </a:solidFill>
                  <a:latin typeface="Times New Roman"/>
                  <a:ea typeface="Times New Roman"/>
                  <a:cs typeface="Times New Roman"/>
                  <a:sym typeface="Times New Roman"/>
                </a:defRPr>
              </a:pPr>
              <a:endParaRPr/>
            </a:p>
          </p:txBody>
        </p:sp>
        <p:sp>
          <p:nvSpPr>
            <p:cNvPr id="30" name="Shape 30"/>
            <p:cNvSpPr txBox="1"/>
            <p:nvPr/>
          </p:nvSpPr>
          <p:spPr>
            <a:xfrm>
              <a:off x="0" y="214908"/>
              <a:ext cx="11449050" cy="8497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defTabSz="4387850">
                <a:defRPr sz="5400">
                  <a:solidFill>
                    <a:srgbClr val="FFFFFF"/>
                  </a:solidFill>
                  <a:latin typeface="Times New Roman"/>
                  <a:ea typeface="Times New Roman"/>
                  <a:cs typeface="Times New Roman"/>
                  <a:sym typeface="Times New Roman"/>
                </a:defRPr>
              </a:lvl1pPr>
            </a:lstStyle>
            <a:p>
              <a:r>
                <a:t>Abstract</a:t>
              </a:r>
            </a:p>
          </p:txBody>
        </p:sp>
      </p:grpSp>
      <p:grpSp>
        <p:nvGrpSpPr>
          <p:cNvPr id="34" name="Group 34"/>
          <p:cNvGrpSpPr/>
          <p:nvPr/>
        </p:nvGrpSpPr>
        <p:grpSpPr>
          <a:xfrm>
            <a:off x="381000" y="5835650"/>
            <a:ext cx="11449050" cy="4006850"/>
            <a:chOff x="0" y="0"/>
            <a:chExt cx="11449050" cy="4006850"/>
          </a:xfrm>
        </p:grpSpPr>
        <p:sp>
          <p:nvSpPr>
            <p:cNvPr id="32" name="Shape 32"/>
            <p:cNvSpPr/>
            <p:nvPr/>
          </p:nvSpPr>
          <p:spPr>
            <a:xfrm>
              <a:off x="0" y="0"/>
              <a:ext cx="11449050" cy="4006850"/>
            </a:xfrm>
            <a:prstGeom prst="rect">
              <a:avLst/>
            </a:prstGeom>
            <a:solidFill>
              <a:srgbClr val="E5E5E5"/>
            </a:solidFill>
            <a:ln w="12700" cap="flat">
              <a:noFill/>
              <a:miter lim="400000"/>
            </a:ln>
            <a:effectLst/>
          </p:spPr>
          <p:txBody>
            <a:bodyPr wrap="square" lIns="45718" tIns="45718" rIns="45718" bIns="45718" numCol="1" anchor="ctr">
              <a:noAutofit/>
            </a:bodyPr>
            <a:lstStyle/>
            <a:p>
              <a:pPr defTabSz="4387850">
                <a:spcBef>
                  <a:spcPts val="1200"/>
                </a:spcBef>
                <a:defRPr sz="4400">
                  <a:latin typeface="Times New Roman"/>
                  <a:ea typeface="Times New Roman"/>
                  <a:cs typeface="Times New Roman"/>
                  <a:sym typeface="Times New Roman"/>
                </a:defRPr>
              </a:pPr>
              <a:endParaRPr/>
            </a:p>
          </p:txBody>
        </p:sp>
        <p:sp>
          <p:nvSpPr>
            <p:cNvPr id="33" name="Shape 33"/>
            <p:cNvSpPr txBox="1"/>
            <p:nvPr/>
          </p:nvSpPr>
          <p:spPr>
            <a:xfrm>
              <a:off x="279400" y="274126"/>
              <a:ext cx="11169650" cy="3458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marL="571500" indent="-571500" defTabSz="4387850">
                <a:spcBef>
                  <a:spcPts val="1200"/>
                </a:spcBef>
                <a:buClr>
                  <a:srgbClr val="A6A6A6"/>
                </a:buClr>
                <a:buSzPct val="100000"/>
                <a:buChar char="•"/>
                <a:defRPr sz="4400">
                  <a:latin typeface="Times New Roman"/>
                  <a:ea typeface="Times New Roman"/>
                  <a:cs typeface="Times New Roman"/>
                  <a:sym typeface="Times New Roman"/>
                </a:defRPr>
              </a:pPr>
              <a:r>
                <a:rPr dirty="0"/>
                <a:t>We put UW hats and glasses on faces for both images and videos in real time like a “Snapchat” filter</a:t>
              </a:r>
            </a:p>
            <a:p>
              <a:pPr marL="571500" indent="-571500" defTabSz="4387850">
                <a:spcBef>
                  <a:spcPts val="1200"/>
                </a:spcBef>
                <a:buClr>
                  <a:srgbClr val="A6A6A6"/>
                </a:buClr>
                <a:buSzPct val="100000"/>
                <a:buChar char="•"/>
                <a:defRPr sz="4400">
                  <a:latin typeface="Times New Roman"/>
                  <a:ea typeface="Times New Roman"/>
                  <a:cs typeface="Times New Roman"/>
                  <a:sym typeface="Times New Roman"/>
                </a:defRPr>
              </a:pPr>
              <a:r>
                <a:rPr dirty="0"/>
                <a:t>We did this using a mix of facial feature recognition and math</a:t>
              </a:r>
            </a:p>
          </p:txBody>
        </p:sp>
      </p:grpSp>
      <p:grpSp>
        <p:nvGrpSpPr>
          <p:cNvPr id="37" name="Group 37"/>
          <p:cNvGrpSpPr/>
          <p:nvPr/>
        </p:nvGrpSpPr>
        <p:grpSpPr>
          <a:xfrm>
            <a:off x="381000" y="10537825"/>
            <a:ext cx="11449050" cy="1281114"/>
            <a:chOff x="0" y="0"/>
            <a:chExt cx="11449050" cy="1281113"/>
          </a:xfrm>
        </p:grpSpPr>
        <p:sp>
          <p:nvSpPr>
            <p:cNvPr id="35" name="Shape 35"/>
            <p:cNvSpPr/>
            <p:nvPr/>
          </p:nvSpPr>
          <p:spPr>
            <a:xfrm>
              <a:off x="0" y="0"/>
              <a:ext cx="11449050" cy="1281114"/>
            </a:xfrm>
            <a:prstGeom prst="rect">
              <a:avLst/>
            </a:prstGeom>
            <a:gradFill flip="none" rotWithShape="1">
              <a:gsLst>
                <a:gs pos="0">
                  <a:schemeClr val="accent1"/>
                </a:gs>
                <a:gs pos="8999">
                  <a:schemeClr val="accent1"/>
                </a:gs>
                <a:gs pos="10000">
                  <a:srgbClr val="595959"/>
                </a:gs>
                <a:gs pos="100000">
                  <a:srgbClr val="595959"/>
                </a:gs>
              </a:gsLst>
              <a:lin ang="16200000" scaled="0"/>
            </a:gradFill>
            <a:ln w="12700" cap="flat">
              <a:noFill/>
              <a:miter lim="400000"/>
            </a:ln>
            <a:effectLst/>
          </p:spPr>
          <p:txBody>
            <a:bodyPr wrap="square" lIns="45718" tIns="45718" rIns="45718" bIns="45718" numCol="1" anchor="ctr">
              <a:noAutofit/>
            </a:bodyPr>
            <a:lstStyle/>
            <a:p>
              <a:pPr algn="ctr" defTabSz="4387850">
                <a:defRPr sz="5400">
                  <a:solidFill>
                    <a:srgbClr val="FFFFFF"/>
                  </a:solidFill>
                  <a:latin typeface="Times New Roman"/>
                  <a:ea typeface="Times New Roman"/>
                  <a:cs typeface="Times New Roman"/>
                  <a:sym typeface="Times New Roman"/>
                </a:defRPr>
              </a:pPr>
              <a:endParaRPr/>
            </a:p>
          </p:txBody>
        </p:sp>
        <p:sp>
          <p:nvSpPr>
            <p:cNvPr id="36" name="Shape 36"/>
            <p:cNvSpPr txBox="1"/>
            <p:nvPr/>
          </p:nvSpPr>
          <p:spPr>
            <a:xfrm>
              <a:off x="0" y="215704"/>
              <a:ext cx="11449050" cy="8497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defTabSz="4387850">
                <a:defRPr sz="5400">
                  <a:solidFill>
                    <a:srgbClr val="FFFFFF"/>
                  </a:solidFill>
                  <a:latin typeface="Times New Roman"/>
                  <a:ea typeface="Times New Roman"/>
                  <a:cs typeface="Times New Roman"/>
                  <a:sym typeface="Times New Roman"/>
                </a:defRPr>
              </a:lvl1pPr>
            </a:lstStyle>
            <a:p>
              <a:r>
                <a:t>Process</a:t>
              </a:r>
            </a:p>
          </p:txBody>
        </p:sp>
      </p:grpSp>
      <p:grpSp>
        <p:nvGrpSpPr>
          <p:cNvPr id="40" name="Group 40"/>
          <p:cNvGrpSpPr/>
          <p:nvPr/>
        </p:nvGrpSpPr>
        <p:grpSpPr>
          <a:xfrm>
            <a:off x="381000" y="11459687"/>
            <a:ext cx="11449050" cy="16981963"/>
            <a:chOff x="0" y="-449737"/>
            <a:chExt cx="11449050" cy="16981962"/>
          </a:xfrm>
        </p:grpSpPr>
        <p:sp>
          <p:nvSpPr>
            <p:cNvPr id="38" name="Shape 38"/>
            <p:cNvSpPr/>
            <p:nvPr/>
          </p:nvSpPr>
          <p:spPr>
            <a:xfrm>
              <a:off x="0" y="0"/>
              <a:ext cx="11449050" cy="16532225"/>
            </a:xfrm>
            <a:prstGeom prst="rect">
              <a:avLst/>
            </a:prstGeom>
            <a:solidFill>
              <a:srgbClr val="E5E5E5"/>
            </a:solidFill>
            <a:ln w="12700" cap="flat">
              <a:noFill/>
              <a:miter lim="400000"/>
            </a:ln>
            <a:effectLst/>
          </p:spPr>
          <p:txBody>
            <a:bodyPr wrap="square" lIns="45718" tIns="45718" rIns="45718" bIns="45718" numCol="1" anchor="ctr">
              <a:noAutofit/>
            </a:bodyPr>
            <a:lstStyle/>
            <a:p>
              <a:pPr defTabSz="4387850">
                <a:spcBef>
                  <a:spcPts val="1200"/>
                </a:spcBef>
                <a:defRPr sz="4400">
                  <a:latin typeface="Times New Roman"/>
                  <a:ea typeface="Times New Roman"/>
                  <a:cs typeface="Times New Roman"/>
                  <a:sym typeface="Times New Roman"/>
                </a:defRPr>
              </a:pPr>
              <a:endParaRPr/>
            </a:p>
          </p:txBody>
        </p:sp>
        <p:sp>
          <p:nvSpPr>
            <p:cNvPr id="39" name="Shape 39"/>
            <p:cNvSpPr txBox="1"/>
            <p:nvPr/>
          </p:nvSpPr>
          <p:spPr>
            <a:xfrm>
              <a:off x="279400" y="-449737"/>
              <a:ext cx="10871200" cy="161890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marL="571500" indent="-571500" defTabSz="4387850">
                <a:spcBef>
                  <a:spcPts val="1200"/>
                </a:spcBef>
                <a:buClr>
                  <a:srgbClr val="A6A6A6"/>
                </a:buClr>
                <a:buSzPct val="100000"/>
                <a:buChar char="•"/>
                <a:defRPr sz="4400">
                  <a:latin typeface="Times New Roman"/>
                  <a:ea typeface="Times New Roman"/>
                  <a:cs typeface="Times New Roman"/>
                  <a:sym typeface="Times New Roman"/>
                </a:defRPr>
              </a:pPr>
              <a:endParaRPr sz="3400" dirty="0"/>
            </a:p>
            <a:p>
              <a:pPr defTabSz="4387850">
                <a:spcBef>
                  <a:spcPts val="1200"/>
                </a:spcBef>
                <a:defRPr sz="4400" b="1" u="sng">
                  <a:latin typeface="Times New Roman"/>
                  <a:ea typeface="Times New Roman"/>
                  <a:cs typeface="Times New Roman"/>
                  <a:sym typeface="Times New Roman"/>
                </a:defRPr>
              </a:pPr>
              <a:r>
                <a:rPr sz="3400" dirty="0"/>
                <a:t>General</a:t>
              </a:r>
              <a:r>
                <a:rPr sz="3400" b="0" u="none" dirty="0"/>
                <a:t>: </a:t>
              </a:r>
            </a:p>
            <a:p>
              <a:pPr marL="571500" indent="-571500" defTabSz="4387850">
                <a:spcBef>
                  <a:spcPts val="1200"/>
                </a:spcBef>
                <a:buClr>
                  <a:srgbClr val="A6A6A6"/>
                </a:buClr>
                <a:buSzPct val="100000"/>
                <a:buChar char="•"/>
                <a:defRPr sz="4400">
                  <a:latin typeface="Times New Roman"/>
                  <a:ea typeface="Times New Roman"/>
                  <a:cs typeface="Times New Roman"/>
                  <a:sym typeface="Times New Roman"/>
                </a:defRPr>
              </a:pPr>
              <a:r>
                <a:rPr sz="3400" dirty="0"/>
                <a:t>We used OpenCV, </a:t>
              </a:r>
              <a:r>
                <a:rPr sz="3400" dirty="0" err="1"/>
                <a:t>dlib</a:t>
              </a:r>
              <a:r>
                <a:rPr sz="3400" dirty="0"/>
                <a:t>, and the model to detect and obtain the features of faces</a:t>
              </a:r>
            </a:p>
            <a:p>
              <a:pPr defTabSz="4387850">
                <a:spcBef>
                  <a:spcPts val="1200"/>
                </a:spcBef>
                <a:defRPr sz="4400" b="1" u="sng">
                  <a:latin typeface="Times New Roman"/>
                  <a:ea typeface="Times New Roman"/>
                  <a:cs typeface="Times New Roman"/>
                  <a:sym typeface="Times New Roman"/>
                </a:defRPr>
              </a:pPr>
              <a:r>
                <a:rPr sz="3400" dirty="0"/>
                <a:t>Image</a:t>
              </a:r>
              <a:r>
                <a:rPr sz="3400" b="0" u="none" dirty="0"/>
                <a:t>: </a:t>
              </a:r>
            </a:p>
            <a:p>
              <a:pPr marL="571500" indent="-571500" defTabSz="4387850">
                <a:spcBef>
                  <a:spcPts val="1200"/>
                </a:spcBef>
                <a:buClr>
                  <a:srgbClr val="A6A6A6"/>
                </a:buClr>
                <a:buSzPct val="100000"/>
                <a:buChar char="•"/>
                <a:defRPr sz="4400">
                  <a:latin typeface="Times New Roman"/>
                  <a:ea typeface="Times New Roman"/>
                  <a:cs typeface="Times New Roman"/>
                  <a:sym typeface="Times New Roman"/>
                </a:defRPr>
              </a:pPr>
              <a:r>
                <a:rPr lang="en-US" sz="3400" dirty="0"/>
                <a:t>We firstly use the horizontal relative location to determine where the hat should be pointing towards and which hat exactly should be put on. Then we calculate the size of the face and figure out the proper size of a hat using some expansion parameter. As for resizing we used the bilinear resizing method we implemented before. Using the tilting angle calculated during the face size calculation, we can figure out the rotation angle of the hat and rotate it using our own rotation method. After that, we analyze the pixel value at the three points to gain the brightness suitable for the hat by temporarily converting the image from RGB to HSV and extracting the Value using the image processing library we implemented during this quarter. Then we use the three locations and some tuned parameters to figure out the center of the hat, and we draw the hat on it. </a:t>
              </a:r>
            </a:p>
            <a:p>
              <a:pPr defTabSz="4387850">
                <a:spcBef>
                  <a:spcPts val="1200"/>
                </a:spcBef>
                <a:defRPr sz="4400" b="1" u="sng">
                  <a:latin typeface="Times New Roman"/>
                  <a:ea typeface="Times New Roman"/>
                  <a:cs typeface="Times New Roman"/>
                  <a:sym typeface="Times New Roman"/>
                </a:defRPr>
              </a:pPr>
              <a:r>
                <a:rPr sz="3400" dirty="0"/>
                <a:t>Video</a:t>
              </a:r>
              <a:r>
                <a:rPr sz="3400" b="0" u="none" dirty="0"/>
                <a:t>: (Extra feature)</a:t>
              </a:r>
            </a:p>
            <a:p>
              <a:pPr marL="571500" indent="-571500" defTabSz="4387850">
                <a:spcBef>
                  <a:spcPts val="1200"/>
                </a:spcBef>
                <a:buClr>
                  <a:srgbClr val="A6A6A6"/>
                </a:buClr>
                <a:buSzPct val="100000"/>
                <a:buChar char="•"/>
                <a:defRPr sz="4400">
                  <a:latin typeface="Times New Roman"/>
                  <a:ea typeface="Times New Roman"/>
                  <a:cs typeface="Times New Roman"/>
                  <a:sym typeface="Times New Roman"/>
                </a:defRPr>
              </a:pPr>
              <a:r>
                <a:rPr sz="3400" dirty="0"/>
                <a:t>We used our webcam and detected faces from each frame and overlaid glasses where the faces were. However, this presents more challenges since we need to resize the glasses and rotate them in each frame. Moreover, due to the angle that a person looks at the camera, the glasses should be represented in the same angle as well. 3-D constructing such glasses would be optimal but we don’t have time to do so</a:t>
              </a:r>
            </a:p>
          </p:txBody>
        </p:sp>
      </p:grpSp>
      <p:grpSp>
        <p:nvGrpSpPr>
          <p:cNvPr id="43" name="Group 43"/>
          <p:cNvGrpSpPr/>
          <p:nvPr/>
        </p:nvGrpSpPr>
        <p:grpSpPr>
          <a:xfrm>
            <a:off x="24745950" y="4464050"/>
            <a:ext cx="11449050" cy="1279525"/>
            <a:chOff x="0" y="0"/>
            <a:chExt cx="11449050" cy="1279525"/>
          </a:xfrm>
        </p:grpSpPr>
        <p:sp>
          <p:nvSpPr>
            <p:cNvPr id="41" name="Shape 41"/>
            <p:cNvSpPr/>
            <p:nvPr/>
          </p:nvSpPr>
          <p:spPr>
            <a:xfrm>
              <a:off x="0" y="0"/>
              <a:ext cx="11449050" cy="1279525"/>
            </a:xfrm>
            <a:prstGeom prst="rect">
              <a:avLst/>
            </a:prstGeom>
            <a:gradFill flip="none" rotWithShape="1">
              <a:gsLst>
                <a:gs pos="0">
                  <a:schemeClr val="accent1"/>
                </a:gs>
                <a:gs pos="8999">
                  <a:schemeClr val="accent1"/>
                </a:gs>
                <a:gs pos="10000">
                  <a:srgbClr val="595959"/>
                </a:gs>
                <a:gs pos="100000">
                  <a:srgbClr val="595959"/>
                </a:gs>
              </a:gsLst>
              <a:lin ang="16200000" scaled="0"/>
            </a:gradFill>
            <a:ln w="12700" cap="flat">
              <a:noFill/>
              <a:miter lim="400000"/>
            </a:ln>
            <a:effectLst/>
          </p:spPr>
          <p:txBody>
            <a:bodyPr wrap="square" lIns="45718" tIns="45718" rIns="45718" bIns="45718" numCol="1" anchor="ctr">
              <a:noAutofit/>
            </a:bodyPr>
            <a:lstStyle/>
            <a:p>
              <a:pPr algn="ctr" defTabSz="4387850">
                <a:defRPr sz="5400">
                  <a:solidFill>
                    <a:srgbClr val="FFFFFF"/>
                  </a:solidFill>
                  <a:latin typeface="Times New Roman"/>
                  <a:ea typeface="Times New Roman"/>
                  <a:cs typeface="Times New Roman"/>
                  <a:sym typeface="Times New Roman"/>
                </a:defRPr>
              </a:pPr>
              <a:endParaRPr/>
            </a:p>
          </p:txBody>
        </p:sp>
        <p:sp>
          <p:nvSpPr>
            <p:cNvPr id="42" name="Shape 42"/>
            <p:cNvSpPr txBox="1"/>
            <p:nvPr/>
          </p:nvSpPr>
          <p:spPr>
            <a:xfrm>
              <a:off x="0" y="214908"/>
              <a:ext cx="11449050" cy="8497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defTabSz="4387850">
                <a:defRPr sz="5400">
                  <a:solidFill>
                    <a:srgbClr val="FFFFFF"/>
                  </a:solidFill>
                  <a:latin typeface="Times New Roman"/>
                  <a:ea typeface="Times New Roman"/>
                  <a:cs typeface="Times New Roman"/>
                  <a:sym typeface="Times New Roman"/>
                </a:defRPr>
              </a:lvl1pPr>
            </a:lstStyle>
            <a:p>
              <a:r>
                <a:t>Results</a:t>
              </a:r>
            </a:p>
          </p:txBody>
        </p:sp>
      </p:grpSp>
      <p:grpSp>
        <p:nvGrpSpPr>
          <p:cNvPr id="46" name="Group 46"/>
          <p:cNvGrpSpPr/>
          <p:nvPr/>
        </p:nvGrpSpPr>
        <p:grpSpPr>
          <a:xfrm>
            <a:off x="24745950" y="5835650"/>
            <a:ext cx="11449050" cy="17135477"/>
            <a:chOff x="0" y="0"/>
            <a:chExt cx="11449050" cy="17135476"/>
          </a:xfrm>
        </p:grpSpPr>
        <p:sp>
          <p:nvSpPr>
            <p:cNvPr id="44" name="Shape 44"/>
            <p:cNvSpPr/>
            <p:nvPr/>
          </p:nvSpPr>
          <p:spPr>
            <a:xfrm>
              <a:off x="0" y="0"/>
              <a:ext cx="11449050" cy="17135476"/>
            </a:xfrm>
            <a:prstGeom prst="rect">
              <a:avLst/>
            </a:prstGeom>
            <a:solidFill>
              <a:srgbClr val="E5E5E5"/>
            </a:solidFill>
            <a:ln w="12700" cap="flat">
              <a:noFill/>
              <a:miter lim="400000"/>
            </a:ln>
            <a:effectLst/>
          </p:spPr>
          <p:txBody>
            <a:bodyPr wrap="square" lIns="45718" tIns="45718" rIns="45718" bIns="45718" numCol="1" anchor="ctr">
              <a:noAutofit/>
            </a:bodyPr>
            <a:lstStyle/>
            <a:p>
              <a:pPr defTabSz="4387850">
                <a:spcBef>
                  <a:spcPts val="1200"/>
                </a:spcBef>
                <a:defRPr sz="4400">
                  <a:latin typeface="Times New Roman"/>
                  <a:ea typeface="Times New Roman"/>
                  <a:cs typeface="Times New Roman"/>
                  <a:sym typeface="Times New Roman"/>
                </a:defRPr>
              </a:pPr>
              <a:endParaRPr/>
            </a:p>
          </p:txBody>
        </p:sp>
        <p:sp>
          <p:nvSpPr>
            <p:cNvPr id="45" name="Shape 45"/>
            <p:cNvSpPr txBox="1"/>
            <p:nvPr/>
          </p:nvSpPr>
          <p:spPr>
            <a:xfrm>
              <a:off x="1770733" y="1097135"/>
              <a:ext cx="2514600" cy="715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defTabSz="4387850">
                <a:spcBef>
                  <a:spcPts val="1200"/>
                </a:spcBef>
                <a:defRPr sz="4400" i="1">
                  <a:latin typeface="Times New Roman"/>
                  <a:ea typeface="Times New Roman"/>
                  <a:cs typeface="Times New Roman"/>
                  <a:sym typeface="Times New Roman"/>
                </a:defRPr>
              </a:lvl1pPr>
            </a:lstStyle>
            <a:p>
              <a:r>
                <a:rPr dirty="0"/>
                <a:t>Before</a:t>
              </a:r>
            </a:p>
          </p:txBody>
        </p:sp>
      </p:grpSp>
      <p:grpSp>
        <p:nvGrpSpPr>
          <p:cNvPr id="49" name="Group 49"/>
          <p:cNvGrpSpPr/>
          <p:nvPr/>
        </p:nvGrpSpPr>
        <p:grpSpPr>
          <a:xfrm>
            <a:off x="24745950" y="23142575"/>
            <a:ext cx="11449050" cy="1279525"/>
            <a:chOff x="0" y="0"/>
            <a:chExt cx="11449050" cy="1279525"/>
          </a:xfrm>
        </p:grpSpPr>
        <p:sp>
          <p:nvSpPr>
            <p:cNvPr id="47" name="Shape 47"/>
            <p:cNvSpPr/>
            <p:nvPr/>
          </p:nvSpPr>
          <p:spPr>
            <a:xfrm>
              <a:off x="0" y="0"/>
              <a:ext cx="11449050" cy="1279525"/>
            </a:xfrm>
            <a:prstGeom prst="rect">
              <a:avLst/>
            </a:prstGeom>
            <a:gradFill flip="none" rotWithShape="1">
              <a:gsLst>
                <a:gs pos="0">
                  <a:schemeClr val="accent1"/>
                </a:gs>
                <a:gs pos="8999">
                  <a:schemeClr val="accent1"/>
                </a:gs>
                <a:gs pos="10000">
                  <a:srgbClr val="595959"/>
                </a:gs>
                <a:gs pos="100000">
                  <a:srgbClr val="595959"/>
                </a:gs>
              </a:gsLst>
              <a:lin ang="16200000" scaled="0"/>
            </a:gradFill>
            <a:ln w="12700" cap="flat">
              <a:noFill/>
              <a:miter lim="400000"/>
            </a:ln>
            <a:effectLst/>
          </p:spPr>
          <p:txBody>
            <a:bodyPr wrap="square" lIns="45718" tIns="45718" rIns="45718" bIns="45718" numCol="1" anchor="ctr">
              <a:noAutofit/>
            </a:bodyPr>
            <a:lstStyle/>
            <a:p>
              <a:pPr algn="ctr" defTabSz="4387850">
                <a:defRPr sz="5400">
                  <a:solidFill>
                    <a:srgbClr val="FFFFFF"/>
                  </a:solidFill>
                  <a:latin typeface="Times New Roman"/>
                  <a:ea typeface="Times New Roman"/>
                  <a:cs typeface="Times New Roman"/>
                  <a:sym typeface="Times New Roman"/>
                </a:defRPr>
              </a:pPr>
              <a:endParaRPr/>
            </a:p>
          </p:txBody>
        </p:sp>
        <p:sp>
          <p:nvSpPr>
            <p:cNvPr id="48" name="Shape 48"/>
            <p:cNvSpPr txBox="1"/>
            <p:nvPr/>
          </p:nvSpPr>
          <p:spPr>
            <a:xfrm>
              <a:off x="0" y="214908"/>
              <a:ext cx="11449050" cy="8497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defTabSz="4387850">
                <a:defRPr sz="5400">
                  <a:solidFill>
                    <a:srgbClr val="FFFFFF"/>
                  </a:solidFill>
                  <a:latin typeface="Times New Roman"/>
                  <a:ea typeface="Times New Roman"/>
                  <a:cs typeface="Times New Roman"/>
                  <a:sym typeface="Times New Roman"/>
                </a:defRPr>
              </a:lvl1pPr>
            </a:lstStyle>
            <a:p>
              <a:r>
                <a:t>References</a:t>
              </a:r>
            </a:p>
          </p:txBody>
        </p:sp>
      </p:grpSp>
      <p:sp>
        <p:nvSpPr>
          <p:cNvPr id="50" name="Rectangle"/>
          <p:cNvSpPr/>
          <p:nvPr/>
        </p:nvSpPr>
        <p:spPr>
          <a:xfrm>
            <a:off x="24745950" y="24420512"/>
            <a:ext cx="11449050" cy="4043363"/>
          </a:xfrm>
          <a:prstGeom prst="rect">
            <a:avLst/>
          </a:prstGeom>
          <a:solidFill>
            <a:srgbClr val="E5E5E5"/>
          </a:solidFill>
          <a:ln w="12700" cap="flat">
            <a:noFill/>
            <a:miter lim="400000"/>
          </a:ln>
          <a:effectLst/>
        </p:spPr>
        <p:txBody>
          <a:bodyPr wrap="square" lIns="45718" tIns="45718" rIns="45718" bIns="45718" numCol="1" anchor="t">
            <a:noAutofit/>
          </a:bodyPr>
          <a:lstStyle/>
          <a:p>
            <a:pPr>
              <a:defRPr sz="4400">
                <a:latin typeface="Times New Roman"/>
                <a:ea typeface="Times New Roman"/>
                <a:cs typeface="Times New Roman"/>
                <a:sym typeface="Times New Roman"/>
              </a:defRPr>
            </a:pPr>
            <a:endParaRPr/>
          </a:p>
        </p:txBody>
      </p:sp>
      <p:sp>
        <p:nvSpPr>
          <p:cNvPr id="51" name="Facial mapping (landmarks) with Dlib + python by Italo José…"/>
          <p:cNvSpPr txBox="1"/>
          <p:nvPr/>
        </p:nvSpPr>
        <p:spPr>
          <a:xfrm>
            <a:off x="25147939" y="24610887"/>
            <a:ext cx="11041308" cy="34778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p>
            <a:pPr marL="571500" indent="-571500">
              <a:buSzPct val="100000"/>
              <a:buFont typeface="Arial"/>
              <a:buChar char="•"/>
              <a:defRPr sz="4400" b="1">
                <a:latin typeface="Times New Roman"/>
                <a:ea typeface="Times New Roman"/>
                <a:cs typeface="Times New Roman"/>
                <a:sym typeface="Times New Roman"/>
              </a:defRPr>
            </a:pPr>
            <a:r>
              <a:rPr dirty="0"/>
              <a:t>Facial mapping (landmarks) with </a:t>
            </a:r>
            <a:r>
              <a:rPr dirty="0" err="1"/>
              <a:t>Dlib</a:t>
            </a:r>
            <a:r>
              <a:rPr dirty="0"/>
              <a:t> + python </a:t>
            </a:r>
            <a:r>
              <a:rPr b="0" dirty="0"/>
              <a:t>by Italo José</a:t>
            </a:r>
            <a:endParaRPr lang="en-US" b="0" dirty="0"/>
          </a:p>
          <a:p>
            <a:pPr marL="571500" indent="-571500">
              <a:buSzPct val="100000"/>
              <a:buFont typeface="Arial"/>
              <a:buChar char="•"/>
              <a:defRPr sz="4400" b="1">
                <a:latin typeface="Times New Roman"/>
                <a:ea typeface="Times New Roman"/>
                <a:cs typeface="Times New Roman"/>
                <a:sym typeface="Times New Roman"/>
              </a:defRPr>
            </a:pPr>
            <a:r>
              <a:rPr lang="en-US" b="1" dirty="0"/>
              <a:t>C image processor </a:t>
            </a:r>
            <a:r>
              <a:rPr lang="en-US" dirty="0"/>
              <a:t>by UW Computer Vision Course of Autumn 2018</a:t>
            </a:r>
          </a:p>
          <a:p>
            <a:pPr marL="571500" indent="-571500">
              <a:buSzPct val="100000"/>
              <a:buFont typeface="Arial"/>
              <a:buChar char="•"/>
              <a:defRPr sz="4400">
                <a:latin typeface="Times New Roman"/>
                <a:ea typeface="Times New Roman"/>
                <a:cs typeface="Times New Roman"/>
                <a:sym typeface="Times New Roman"/>
              </a:defRPr>
            </a:pPr>
            <a:r>
              <a:rPr lang="en-US" dirty="0"/>
              <a:t>UW Teens for Boundless Memes</a:t>
            </a:r>
            <a:endParaRPr dirty="0"/>
          </a:p>
        </p:txBody>
      </p:sp>
      <p:grpSp>
        <p:nvGrpSpPr>
          <p:cNvPr id="55" name="Group 53"/>
          <p:cNvGrpSpPr/>
          <p:nvPr/>
        </p:nvGrpSpPr>
        <p:grpSpPr>
          <a:xfrm>
            <a:off x="12544425" y="4464050"/>
            <a:ext cx="11449050" cy="1279525"/>
            <a:chOff x="0" y="0"/>
            <a:chExt cx="11449050" cy="1279525"/>
          </a:xfrm>
        </p:grpSpPr>
        <p:sp>
          <p:nvSpPr>
            <p:cNvPr id="53" name="Shape 51"/>
            <p:cNvSpPr/>
            <p:nvPr/>
          </p:nvSpPr>
          <p:spPr>
            <a:xfrm>
              <a:off x="0" y="0"/>
              <a:ext cx="11449050" cy="1279525"/>
            </a:xfrm>
            <a:prstGeom prst="rect">
              <a:avLst/>
            </a:prstGeom>
            <a:gradFill flip="none" rotWithShape="1">
              <a:gsLst>
                <a:gs pos="0">
                  <a:schemeClr val="accent1"/>
                </a:gs>
                <a:gs pos="8999">
                  <a:schemeClr val="accent1"/>
                </a:gs>
                <a:gs pos="10000">
                  <a:srgbClr val="595959"/>
                </a:gs>
                <a:gs pos="100000">
                  <a:srgbClr val="595959"/>
                </a:gs>
              </a:gsLst>
              <a:lin ang="16200000" scaled="0"/>
            </a:gradFill>
            <a:ln w="12700" cap="flat">
              <a:noFill/>
              <a:miter lim="400000"/>
            </a:ln>
            <a:effectLst/>
          </p:spPr>
          <p:txBody>
            <a:bodyPr wrap="square" lIns="45718" tIns="45718" rIns="45718" bIns="45718" numCol="1" anchor="ctr">
              <a:noAutofit/>
            </a:bodyPr>
            <a:lstStyle/>
            <a:p>
              <a:pPr algn="ctr" defTabSz="4387850">
                <a:defRPr sz="5400">
                  <a:solidFill>
                    <a:srgbClr val="FFFFFF"/>
                  </a:solidFill>
                  <a:latin typeface="Times New Roman"/>
                  <a:ea typeface="Times New Roman"/>
                  <a:cs typeface="Times New Roman"/>
                  <a:sym typeface="Times New Roman"/>
                </a:defRPr>
              </a:pPr>
              <a:endParaRPr/>
            </a:p>
          </p:txBody>
        </p:sp>
        <p:sp>
          <p:nvSpPr>
            <p:cNvPr id="54" name="Shape 52"/>
            <p:cNvSpPr txBox="1"/>
            <p:nvPr/>
          </p:nvSpPr>
          <p:spPr>
            <a:xfrm>
              <a:off x="0" y="214908"/>
              <a:ext cx="11449050" cy="8497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defTabSz="4387850">
                <a:defRPr sz="5400">
                  <a:solidFill>
                    <a:srgbClr val="FFFFFF"/>
                  </a:solidFill>
                  <a:latin typeface="Times New Roman"/>
                  <a:ea typeface="Times New Roman"/>
                  <a:cs typeface="Times New Roman"/>
                  <a:sym typeface="Times New Roman"/>
                </a:defRPr>
              </a:lvl1pPr>
            </a:lstStyle>
            <a:p>
              <a:r>
                <a:t>Model</a:t>
              </a:r>
            </a:p>
          </p:txBody>
        </p:sp>
      </p:grpSp>
      <p:grpSp>
        <p:nvGrpSpPr>
          <p:cNvPr id="58" name="Group 56"/>
          <p:cNvGrpSpPr/>
          <p:nvPr/>
        </p:nvGrpSpPr>
        <p:grpSpPr>
          <a:xfrm>
            <a:off x="12544425" y="5835650"/>
            <a:ext cx="11449050" cy="10013950"/>
            <a:chOff x="0" y="0"/>
            <a:chExt cx="11449050" cy="10013950"/>
          </a:xfrm>
        </p:grpSpPr>
        <p:sp>
          <p:nvSpPr>
            <p:cNvPr id="56" name="Shape 54"/>
            <p:cNvSpPr/>
            <p:nvPr/>
          </p:nvSpPr>
          <p:spPr>
            <a:xfrm>
              <a:off x="0" y="0"/>
              <a:ext cx="11449050" cy="10013950"/>
            </a:xfrm>
            <a:prstGeom prst="rect">
              <a:avLst/>
            </a:prstGeom>
            <a:solidFill>
              <a:srgbClr val="E5E5E5"/>
            </a:solidFill>
            <a:ln w="12700" cap="flat">
              <a:noFill/>
              <a:miter lim="400000"/>
            </a:ln>
            <a:effectLst/>
          </p:spPr>
          <p:txBody>
            <a:bodyPr wrap="square" lIns="45718" tIns="45718" rIns="45718" bIns="45718" numCol="1" anchor="ctr">
              <a:noAutofit/>
            </a:bodyPr>
            <a:lstStyle/>
            <a:p>
              <a:pPr defTabSz="4387850">
                <a:spcBef>
                  <a:spcPts val="1200"/>
                </a:spcBef>
                <a:defRPr sz="4400">
                  <a:latin typeface="Times New Roman"/>
                  <a:ea typeface="Times New Roman"/>
                  <a:cs typeface="Times New Roman"/>
                  <a:sym typeface="Times New Roman"/>
                </a:defRPr>
              </a:pPr>
              <a:endParaRPr/>
            </a:p>
          </p:txBody>
        </p:sp>
        <p:sp>
          <p:nvSpPr>
            <p:cNvPr id="57" name="Shape 55"/>
            <p:cNvSpPr txBox="1"/>
            <p:nvPr/>
          </p:nvSpPr>
          <p:spPr>
            <a:xfrm>
              <a:off x="203200" y="116250"/>
              <a:ext cx="11226800" cy="3458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marL="571500" indent="-571500" defTabSz="4387850">
                <a:spcBef>
                  <a:spcPts val="1200"/>
                </a:spcBef>
                <a:buClr>
                  <a:srgbClr val="A6A6A6"/>
                </a:buClr>
                <a:buSzPct val="100000"/>
                <a:buChar char="•"/>
                <a:defRPr sz="4400">
                  <a:latin typeface="Times New Roman"/>
                  <a:ea typeface="Times New Roman"/>
                  <a:cs typeface="Times New Roman"/>
                  <a:sym typeface="Times New Roman"/>
                </a:defRPr>
              </a:pPr>
              <a:r>
                <a:t>We’re using a pre-trained model that was trained on the iBUG300-W dataset </a:t>
              </a:r>
            </a:p>
            <a:p>
              <a:pPr marL="571500" indent="-571500" defTabSz="4387850">
                <a:spcBef>
                  <a:spcPts val="1200"/>
                </a:spcBef>
                <a:buClr>
                  <a:srgbClr val="A6A6A6"/>
                </a:buClr>
                <a:buSzPct val="100000"/>
                <a:buChar char="•"/>
                <a:defRPr sz="4400">
                  <a:latin typeface="Times New Roman"/>
                  <a:ea typeface="Times New Roman"/>
                  <a:cs typeface="Times New Roman"/>
                  <a:sym typeface="Times New Roman"/>
                </a:defRPr>
              </a:pPr>
              <a:r>
                <a:t>W opted to use a pre-trained model because we have finals and couldn’t find the time to train the model ourselves</a:t>
              </a:r>
            </a:p>
          </p:txBody>
        </p:sp>
      </p:grpSp>
      <p:grpSp>
        <p:nvGrpSpPr>
          <p:cNvPr id="61" name="Group 59"/>
          <p:cNvGrpSpPr/>
          <p:nvPr/>
        </p:nvGrpSpPr>
        <p:grpSpPr>
          <a:xfrm>
            <a:off x="12525375" y="16703675"/>
            <a:ext cx="11449050" cy="1279525"/>
            <a:chOff x="0" y="0"/>
            <a:chExt cx="11449050" cy="1279525"/>
          </a:xfrm>
        </p:grpSpPr>
        <p:sp>
          <p:nvSpPr>
            <p:cNvPr id="59" name="Shape 57"/>
            <p:cNvSpPr/>
            <p:nvPr/>
          </p:nvSpPr>
          <p:spPr>
            <a:xfrm>
              <a:off x="0" y="0"/>
              <a:ext cx="11449050" cy="1279525"/>
            </a:xfrm>
            <a:prstGeom prst="rect">
              <a:avLst/>
            </a:prstGeom>
            <a:gradFill flip="none" rotWithShape="1">
              <a:gsLst>
                <a:gs pos="0">
                  <a:schemeClr val="accent1"/>
                </a:gs>
                <a:gs pos="8999">
                  <a:schemeClr val="accent1"/>
                </a:gs>
                <a:gs pos="10000">
                  <a:srgbClr val="595959"/>
                </a:gs>
                <a:gs pos="100000">
                  <a:srgbClr val="595959"/>
                </a:gs>
              </a:gsLst>
              <a:lin ang="16200000" scaled="0"/>
            </a:gradFill>
            <a:ln w="12700" cap="flat">
              <a:noFill/>
              <a:miter lim="400000"/>
            </a:ln>
            <a:effectLst/>
          </p:spPr>
          <p:txBody>
            <a:bodyPr wrap="square" lIns="45718" tIns="45718" rIns="45718" bIns="45718" numCol="1" anchor="ctr">
              <a:noAutofit/>
            </a:bodyPr>
            <a:lstStyle/>
            <a:p>
              <a:pPr algn="ctr" defTabSz="4387850">
                <a:defRPr sz="5400">
                  <a:solidFill>
                    <a:srgbClr val="FFFFFF"/>
                  </a:solidFill>
                  <a:latin typeface="Times New Roman"/>
                  <a:ea typeface="Times New Roman"/>
                  <a:cs typeface="Times New Roman"/>
                  <a:sym typeface="Times New Roman"/>
                </a:defRPr>
              </a:pPr>
              <a:endParaRPr/>
            </a:p>
          </p:txBody>
        </p:sp>
        <p:sp>
          <p:nvSpPr>
            <p:cNvPr id="60" name="Shape 58"/>
            <p:cNvSpPr txBox="1"/>
            <p:nvPr/>
          </p:nvSpPr>
          <p:spPr>
            <a:xfrm>
              <a:off x="0" y="214910"/>
              <a:ext cx="11449050" cy="8497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defTabSz="4387850">
                <a:defRPr sz="5400">
                  <a:solidFill>
                    <a:srgbClr val="FFFFFF"/>
                  </a:solidFill>
                  <a:latin typeface="Times New Roman"/>
                  <a:ea typeface="Times New Roman"/>
                  <a:cs typeface="Times New Roman"/>
                  <a:sym typeface="Times New Roman"/>
                </a:defRPr>
              </a:lvl1pPr>
            </a:lstStyle>
            <a:p>
              <a:r>
                <a:t>Inspiration</a:t>
              </a:r>
            </a:p>
          </p:txBody>
        </p:sp>
      </p:grpSp>
      <p:sp>
        <p:nvSpPr>
          <p:cNvPr id="62" name="Shape 60"/>
          <p:cNvSpPr/>
          <p:nvPr/>
        </p:nvSpPr>
        <p:spPr>
          <a:xfrm>
            <a:off x="12525375" y="17992725"/>
            <a:ext cx="11449050" cy="10471150"/>
          </a:xfrm>
          <a:prstGeom prst="rect">
            <a:avLst/>
          </a:prstGeom>
          <a:solidFill>
            <a:srgbClr val="E5E5E5"/>
          </a:solidFill>
          <a:ln w="12700">
            <a:miter lim="400000"/>
          </a:ln>
        </p:spPr>
        <p:txBody>
          <a:bodyPr lIns="45718" tIns="45718" rIns="45718" bIns="45718" anchor="ctr"/>
          <a:lstStyle/>
          <a:p>
            <a:pPr defTabSz="4387850">
              <a:spcBef>
                <a:spcPts val="1200"/>
              </a:spcBef>
              <a:defRPr sz="4400">
                <a:latin typeface="Times New Roman"/>
                <a:ea typeface="Times New Roman"/>
                <a:cs typeface="Times New Roman"/>
                <a:sym typeface="Times New Roman"/>
              </a:defRPr>
            </a:pPr>
            <a:endParaRPr/>
          </a:p>
        </p:txBody>
      </p:sp>
      <p:sp>
        <p:nvSpPr>
          <p:cNvPr id="63" name="Shape 63"/>
          <p:cNvSpPr txBox="1"/>
          <p:nvPr/>
        </p:nvSpPr>
        <p:spPr>
          <a:xfrm>
            <a:off x="-2" y="2968625"/>
            <a:ext cx="36576004" cy="8564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5400">
                <a:solidFill>
                  <a:srgbClr val="BFBFBF"/>
                </a:solidFill>
                <a:latin typeface="Arial"/>
                <a:ea typeface="Arial"/>
                <a:cs typeface="Arial"/>
                <a:sym typeface="Arial"/>
              </a:defRPr>
            </a:lvl1pPr>
          </a:lstStyle>
          <a:p>
            <a:r>
              <a:rPr dirty="0"/>
              <a:t>Matt Xu, Michael Fang, Andrew Wei | Computer Vision CSE455 Autumn 2018 | University of Washington</a:t>
            </a:r>
          </a:p>
        </p:txBody>
      </p:sp>
      <p:pic>
        <p:nvPicPr>
          <p:cNvPr id="64" name="image.png" descr="image.png"/>
          <p:cNvPicPr>
            <a:picLocks noChangeAspect="1"/>
          </p:cNvPicPr>
          <p:nvPr/>
        </p:nvPicPr>
        <p:blipFill>
          <a:blip r:embed="rId2">
            <a:extLst/>
          </a:blip>
          <a:srcRect t="24717" b="28406"/>
          <a:stretch>
            <a:fillRect/>
          </a:stretch>
        </p:blipFill>
        <p:spPr>
          <a:xfrm>
            <a:off x="23571200" y="0"/>
            <a:ext cx="13004800" cy="3048000"/>
          </a:xfrm>
          <a:prstGeom prst="rect">
            <a:avLst/>
          </a:prstGeom>
          <a:ln w="12700">
            <a:miter lim="400000"/>
          </a:ln>
        </p:spPr>
      </p:pic>
      <p:grpSp>
        <p:nvGrpSpPr>
          <p:cNvPr id="67" name="Group 67"/>
          <p:cNvGrpSpPr/>
          <p:nvPr/>
        </p:nvGrpSpPr>
        <p:grpSpPr>
          <a:xfrm>
            <a:off x="-3" y="0"/>
            <a:ext cx="23571202" cy="3048000"/>
            <a:chOff x="0" y="0"/>
            <a:chExt cx="23571201" cy="3048000"/>
          </a:xfrm>
        </p:grpSpPr>
        <p:sp>
          <p:nvSpPr>
            <p:cNvPr id="65" name="Shape 65"/>
            <p:cNvSpPr/>
            <p:nvPr/>
          </p:nvSpPr>
          <p:spPr>
            <a:xfrm>
              <a:off x="-1" y="0"/>
              <a:ext cx="23571202" cy="3048000"/>
            </a:xfrm>
            <a:prstGeom prst="rect">
              <a:avLst/>
            </a:prstGeom>
            <a:solidFill>
              <a:srgbClr val="000000"/>
            </a:solidFill>
            <a:ln w="6350" cap="flat">
              <a:solidFill>
                <a:srgbClr val="000000"/>
              </a:solidFill>
              <a:prstDash val="solid"/>
              <a:round/>
            </a:ln>
            <a:effectLst/>
          </p:spPr>
          <p:txBody>
            <a:bodyPr wrap="square" lIns="45718" tIns="45718" rIns="45718" bIns="45718" numCol="1" anchor="ctr">
              <a:noAutofit/>
            </a:bodyPr>
            <a:lstStyle/>
            <a:p>
              <a:pPr>
                <a:defRPr sz="9600">
                  <a:solidFill>
                    <a:srgbClr val="FFFFFF"/>
                  </a:solidFill>
                  <a:latin typeface="Times New Roman"/>
                  <a:ea typeface="Times New Roman"/>
                  <a:cs typeface="Times New Roman"/>
                  <a:sym typeface="Times New Roman"/>
                </a:defRPr>
              </a:pPr>
              <a:endParaRPr/>
            </a:p>
          </p:txBody>
        </p:sp>
        <p:sp>
          <p:nvSpPr>
            <p:cNvPr id="66" name="Shape 66"/>
            <p:cNvSpPr txBox="1"/>
            <p:nvPr/>
          </p:nvSpPr>
          <p:spPr>
            <a:xfrm>
              <a:off x="-1" y="799327"/>
              <a:ext cx="23571202" cy="14493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sz="9600">
                  <a:solidFill>
                    <a:srgbClr val="FFFFFF"/>
                  </a:solidFill>
                  <a:latin typeface="Times New Roman"/>
                  <a:ea typeface="Times New Roman"/>
                  <a:cs typeface="Times New Roman"/>
                  <a:sym typeface="Times New Roman"/>
                </a:defRPr>
              </a:lvl1pPr>
            </a:lstStyle>
            <a:p>
              <a:r>
                <a:rPr dirty="0" err="1"/>
                <a:t>MemeDub</a:t>
              </a:r>
              <a:endParaRPr dirty="0"/>
            </a:p>
          </p:txBody>
        </p:sp>
      </p:grpSp>
      <p:pic>
        <p:nvPicPr>
          <p:cNvPr id="68" name="Picture 2" descr="Picture 2"/>
          <p:cNvPicPr>
            <a:picLocks noChangeAspect="1"/>
          </p:cNvPicPr>
          <p:nvPr/>
        </p:nvPicPr>
        <p:blipFill>
          <a:blip r:embed="rId3">
            <a:extLst/>
          </a:blip>
          <a:stretch>
            <a:fillRect/>
          </a:stretch>
        </p:blipFill>
        <p:spPr>
          <a:xfrm>
            <a:off x="12801405" y="10416002"/>
            <a:ext cx="5420822" cy="4369126"/>
          </a:xfrm>
          <a:prstGeom prst="rect">
            <a:avLst/>
          </a:prstGeom>
          <a:ln w="12700">
            <a:miter lim="400000"/>
          </a:ln>
        </p:spPr>
      </p:pic>
      <p:pic>
        <p:nvPicPr>
          <p:cNvPr id="69" name="Picture 4" descr="Picture 4"/>
          <p:cNvPicPr>
            <a:picLocks noChangeAspect="1"/>
          </p:cNvPicPr>
          <p:nvPr/>
        </p:nvPicPr>
        <p:blipFill>
          <a:blip r:embed="rId4">
            <a:extLst/>
          </a:blip>
          <a:stretch>
            <a:fillRect/>
          </a:stretch>
        </p:blipFill>
        <p:spPr>
          <a:xfrm>
            <a:off x="12914661" y="24114171"/>
            <a:ext cx="7024339" cy="3951192"/>
          </a:xfrm>
          <a:prstGeom prst="rect">
            <a:avLst/>
          </a:prstGeom>
          <a:ln w="12700">
            <a:miter lim="400000"/>
          </a:ln>
        </p:spPr>
      </p:pic>
      <p:pic>
        <p:nvPicPr>
          <p:cNvPr id="70" name="Picture 6" descr="Picture 6"/>
          <p:cNvPicPr>
            <a:picLocks noChangeAspect="1"/>
          </p:cNvPicPr>
          <p:nvPr/>
        </p:nvPicPr>
        <p:blipFill>
          <a:blip r:embed="rId5">
            <a:extLst/>
          </a:blip>
          <a:stretch>
            <a:fillRect/>
          </a:stretch>
        </p:blipFill>
        <p:spPr>
          <a:xfrm>
            <a:off x="18232437" y="18180048"/>
            <a:ext cx="5389564" cy="5872851"/>
          </a:xfrm>
          <a:prstGeom prst="rect">
            <a:avLst/>
          </a:prstGeom>
          <a:ln w="12700">
            <a:miter lim="400000"/>
          </a:ln>
        </p:spPr>
      </p:pic>
      <p:pic>
        <p:nvPicPr>
          <p:cNvPr id="71" name="Picture 10" descr="Picture 10"/>
          <p:cNvPicPr>
            <a:picLocks noChangeAspect="1"/>
          </p:cNvPicPr>
          <p:nvPr/>
        </p:nvPicPr>
        <p:blipFill>
          <a:blip r:embed="rId6">
            <a:extLst/>
          </a:blip>
          <a:stretch>
            <a:fillRect/>
          </a:stretch>
        </p:blipFill>
        <p:spPr>
          <a:xfrm>
            <a:off x="12914661" y="19075415"/>
            <a:ext cx="5421748" cy="5079044"/>
          </a:xfrm>
          <a:prstGeom prst="rect">
            <a:avLst/>
          </a:prstGeom>
          <a:ln w="12700">
            <a:miter lim="400000"/>
          </a:ln>
        </p:spPr>
      </p:pic>
      <p:pic>
        <p:nvPicPr>
          <p:cNvPr id="72" name="Picture 12" descr="Picture 12"/>
          <p:cNvPicPr>
            <a:picLocks noChangeAspect="1"/>
          </p:cNvPicPr>
          <p:nvPr/>
        </p:nvPicPr>
        <p:blipFill>
          <a:blip r:embed="rId7">
            <a:extLst/>
          </a:blip>
          <a:stretch>
            <a:fillRect/>
          </a:stretch>
        </p:blipFill>
        <p:spPr>
          <a:xfrm>
            <a:off x="20610859" y="24121113"/>
            <a:ext cx="2723121" cy="3944251"/>
          </a:xfrm>
          <a:prstGeom prst="rect">
            <a:avLst/>
          </a:prstGeom>
          <a:ln w="12700">
            <a:miter lim="400000"/>
          </a:ln>
        </p:spPr>
      </p:pic>
      <p:pic>
        <p:nvPicPr>
          <p:cNvPr id="73" name="Picture 2" descr="Picture 2"/>
          <p:cNvPicPr>
            <a:picLocks noChangeAspect="1"/>
          </p:cNvPicPr>
          <p:nvPr/>
        </p:nvPicPr>
        <p:blipFill>
          <a:blip r:embed="rId8">
            <a:extLst/>
          </a:blip>
          <a:stretch>
            <a:fillRect/>
          </a:stretch>
        </p:blipFill>
        <p:spPr>
          <a:xfrm>
            <a:off x="4460685" y="518972"/>
            <a:ext cx="2705479" cy="2010056"/>
          </a:xfrm>
          <a:prstGeom prst="rect">
            <a:avLst/>
          </a:prstGeom>
          <a:ln w="12700">
            <a:miter lim="400000"/>
          </a:ln>
        </p:spPr>
      </p:pic>
      <p:pic>
        <p:nvPicPr>
          <p:cNvPr id="74" name="Picture 67" descr="Picture 67"/>
          <p:cNvPicPr>
            <a:picLocks noChangeAspect="1"/>
          </p:cNvPicPr>
          <p:nvPr/>
        </p:nvPicPr>
        <p:blipFill>
          <a:blip r:embed="rId8">
            <a:extLst/>
          </a:blip>
          <a:stretch>
            <a:fillRect/>
          </a:stretch>
        </p:blipFill>
        <p:spPr>
          <a:xfrm flipH="1">
            <a:off x="16297462" y="479284"/>
            <a:ext cx="2705478" cy="2010057"/>
          </a:xfrm>
          <a:prstGeom prst="rect">
            <a:avLst/>
          </a:prstGeom>
          <a:ln w="12700">
            <a:miter lim="400000"/>
          </a:ln>
        </p:spPr>
      </p:pic>
      <p:sp>
        <p:nvSpPr>
          <p:cNvPr id="81" name="Shape 45"/>
          <p:cNvSpPr txBox="1"/>
          <p:nvPr/>
        </p:nvSpPr>
        <p:spPr>
          <a:xfrm>
            <a:off x="29213175" y="17193803"/>
            <a:ext cx="2514600" cy="71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defTabSz="4387850">
              <a:spcBef>
                <a:spcPts val="1200"/>
              </a:spcBef>
              <a:defRPr sz="4400" b="1" u="sng">
                <a:latin typeface="Times New Roman"/>
                <a:ea typeface="Times New Roman"/>
                <a:cs typeface="Times New Roman"/>
                <a:sym typeface="Times New Roman"/>
              </a:defRPr>
            </a:lvl1pPr>
          </a:lstStyle>
          <a:p>
            <a:r>
              <a:rPr dirty="0"/>
              <a:t>Video</a:t>
            </a:r>
          </a:p>
        </p:txBody>
      </p:sp>
      <p:pic>
        <p:nvPicPr>
          <p:cNvPr id="82" name="Screen Shot 2018-12-10 at 2.17.09 PM.png" descr="Screen Shot 2018-12-10 at 2.17.09 PM.png"/>
          <p:cNvPicPr>
            <a:picLocks noChangeAspect="1"/>
          </p:cNvPicPr>
          <p:nvPr/>
        </p:nvPicPr>
        <p:blipFill>
          <a:blip r:embed="rId9">
            <a:extLst/>
          </a:blip>
          <a:stretch>
            <a:fillRect/>
          </a:stretch>
        </p:blipFill>
        <p:spPr>
          <a:xfrm>
            <a:off x="25213669" y="18449925"/>
            <a:ext cx="5256806" cy="3350749"/>
          </a:xfrm>
          <a:prstGeom prst="rect">
            <a:avLst/>
          </a:prstGeom>
          <a:ln w="12700">
            <a:miter lim="400000"/>
          </a:ln>
        </p:spPr>
      </p:pic>
      <p:pic>
        <p:nvPicPr>
          <p:cNvPr id="83" name="Screen Shot 2018-12-10 at 2.35.11 PM.png" descr="Screen Shot 2018-12-10 at 2.35.11 PM.png"/>
          <p:cNvPicPr>
            <a:picLocks noChangeAspect="1"/>
          </p:cNvPicPr>
          <p:nvPr/>
        </p:nvPicPr>
        <p:blipFill>
          <a:blip r:embed="rId10">
            <a:extLst/>
          </a:blip>
          <a:stretch>
            <a:fillRect/>
          </a:stretch>
        </p:blipFill>
        <p:spPr>
          <a:xfrm>
            <a:off x="30675017" y="18374358"/>
            <a:ext cx="5161891" cy="3290248"/>
          </a:xfrm>
          <a:prstGeom prst="rect">
            <a:avLst/>
          </a:prstGeom>
          <a:ln w="12700">
            <a:miter lim="400000"/>
          </a:ln>
        </p:spPr>
      </p:pic>
      <p:pic>
        <p:nvPicPr>
          <p:cNvPr id="3" name="图片 2">
            <a:extLst>
              <a:ext uri="{FF2B5EF4-FFF2-40B4-BE49-F238E27FC236}">
                <a16:creationId xmlns:a16="http://schemas.microsoft.com/office/drawing/2014/main" id="{C03E3C69-DD7F-4EB3-A5D6-AA3D9765DF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491046" y="10416003"/>
            <a:ext cx="5247735" cy="4322929"/>
          </a:xfrm>
          <a:prstGeom prst="rect">
            <a:avLst/>
          </a:prstGeom>
        </p:spPr>
      </p:pic>
      <p:sp>
        <p:nvSpPr>
          <p:cNvPr id="84" name="Shape 45">
            <a:extLst>
              <a:ext uri="{FF2B5EF4-FFF2-40B4-BE49-F238E27FC236}">
                <a16:creationId xmlns:a16="http://schemas.microsoft.com/office/drawing/2014/main" id="{B4A05704-CA23-4F7B-A805-3688692753EC}"/>
              </a:ext>
            </a:extLst>
          </p:cNvPr>
          <p:cNvSpPr txBox="1"/>
          <p:nvPr/>
        </p:nvSpPr>
        <p:spPr>
          <a:xfrm>
            <a:off x="32007175" y="6932786"/>
            <a:ext cx="2514600" cy="715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defTabSz="4387850">
              <a:spcBef>
                <a:spcPts val="1200"/>
              </a:spcBef>
              <a:defRPr sz="4400" i="1">
                <a:latin typeface="Times New Roman"/>
                <a:ea typeface="Times New Roman"/>
                <a:cs typeface="Times New Roman"/>
                <a:sym typeface="Times New Roman"/>
              </a:defRPr>
            </a:lvl1pPr>
          </a:lstStyle>
          <a:p>
            <a:r>
              <a:rPr dirty="0"/>
              <a:t>After</a:t>
            </a:r>
          </a:p>
        </p:txBody>
      </p:sp>
      <p:pic>
        <p:nvPicPr>
          <p:cNvPr id="85" name="Picture 4" descr="Picture 4">
            <a:extLst>
              <a:ext uri="{FF2B5EF4-FFF2-40B4-BE49-F238E27FC236}">
                <a16:creationId xmlns:a16="http://schemas.microsoft.com/office/drawing/2014/main" id="{FC2380E7-C347-411D-B3F1-96735D251ED3}"/>
              </a:ext>
            </a:extLst>
          </p:cNvPr>
          <p:cNvPicPr>
            <a:picLocks noChangeAspect="1"/>
          </p:cNvPicPr>
          <p:nvPr/>
        </p:nvPicPr>
        <p:blipFill>
          <a:blip r:embed="rId12">
            <a:extLst/>
          </a:blip>
          <a:stretch>
            <a:fillRect/>
          </a:stretch>
        </p:blipFill>
        <p:spPr>
          <a:xfrm>
            <a:off x="25153692" y="7680422"/>
            <a:ext cx="5240583" cy="2954652"/>
          </a:xfrm>
          <a:prstGeom prst="rect">
            <a:avLst/>
          </a:prstGeom>
          <a:ln w="12700">
            <a:miter lim="400000"/>
          </a:ln>
        </p:spPr>
      </p:pic>
      <p:sp>
        <p:nvSpPr>
          <p:cNvPr id="86" name="Shape 45">
            <a:extLst>
              <a:ext uri="{FF2B5EF4-FFF2-40B4-BE49-F238E27FC236}">
                <a16:creationId xmlns:a16="http://schemas.microsoft.com/office/drawing/2014/main" id="{9D47E26A-B565-4126-8E59-B1ACEE9C09FB}"/>
              </a:ext>
            </a:extLst>
          </p:cNvPr>
          <p:cNvSpPr txBox="1"/>
          <p:nvPr/>
        </p:nvSpPr>
        <p:spPr>
          <a:xfrm>
            <a:off x="29175075" y="6098853"/>
            <a:ext cx="2514600" cy="71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defTabSz="4387850">
              <a:spcBef>
                <a:spcPts val="1200"/>
              </a:spcBef>
              <a:defRPr sz="4400" b="1" u="sng">
                <a:latin typeface="Times New Roman"/>
                <a:ea typeface="Times New Roman"/>
                <a:cs typeface="Times New Roman"/>
                <a:sym typeface="Times New Roman"/>
              </a:defRPr>
            </a:lvl1pPr>
          </a:lstStyle>
          <a:p>
            <a:r>
              <a:rPr dirty="0"/>
              <a:t>Images</a:t>
            </a:r>
          </a:p>
        </p:txBody>
      </p:sp>
      <p:pic>
        <p:nvPicPr>
          <p:cNvPr id="87" name="Picture 6" descr="Picture 6">
            <a:extLst>
              <a:ext uri="{FF2B5EF4-FFF2-40B4-BE49-F238E27FC236}">
                <a16:creationId xmlns:a16="http://schemas.microsoft.com/office/drawing/2014/main" id="{8AC91D7A-DEEC-4753-9FB8-043736E3BCDC}"/>
              </a:ext>
            </a:extLst>
          </p:cNvPr>
          <p:cNvPicPr>
            <a:picLocks noChangeAspect="1"/>
          </p:cNvPicPr>
          <p:nvPr/>
        </p:nvPicPr>
        <p:blipFill>
          <a:blip r:embed="rId13">
            <a:extLst/>
          </a:blip>
          <a:stretch>
            <a:fillRect/>
          </a:stretch>
        </p:blipFill>
        <p:spPr>
          <a:xfrm>
            <a:off x="30675017" y="7675205"/>
            <a:ext cx="5240582" cy="2954651"/>
          </a:xfrm>
          <a:prstGeom prst="rect">
            <a:avLst/>
          </a:prstGeom>
          <a:ln w="12700">
            <a:miter lim="400000"/>
          </a:ln>
        </p:spPr>
      </p:pic>
      <p:pic>
        <p:nvPicPr>
          <p:cNvPr id="88" name="Picture 8" descr="Picture 8">
            <a:extLst>
              <a:ext uri="{FF2B5EF4-FFF2-40B4-BE49-F238E27FC236}">
                <a16:creationId xmlns:a16="http://schemas.microsoft.com/office/drawing/2014/main" id="{93E5793D-D244-41CC-8072-909CA93A6AFB}"/>
              </a:ext>
            </a:extLst>
          </p:cNvPr>
          <p:cNvPicPr>
            <a:picLocks noChangeAspect="1"/>
          </p:cNvPicPr>
          <p:nvPr/>
        </p:nvPicPr>
        <p:blipFill>
          <a:blip r:embed="rId14">
            <a:extLst/>
          </a:blip>
          <a:stretch>
            <a:fillRect/>
          </a:stretch>
        </p:blipFill>
        <p:spPr>
          <a:xfrm>
            <a:off x="25153692" y="10826891"/>
            <a:ext cx="5247006" cy="2623504"/>
          </a:xfrm>
          <a:prstGeom prst="rect">
            <a:avLst/>
          </a:prstGeom>
          <a:ln w="12700">
            <a:miter lim="400000"/>
          </a:ln>
        </p:spPr>
      </p:pic>
      <p:pic>
        <p:nvPicPr>
          <p:cNvPr id="89" name="Picture 10" descr="Picture 10">
            <a:extLst>
              <a:ext uri="{FF2B5EF4-FFF2-40B4-BE49-F238E27FC236}">
                <a16:creationId xmlns:a16="http://schemas.microsoft.com/office/drawing/2014/main" id="{BEC4EFFF-3D3C-477A-950E-C3C29FDDE78F}"/>
              </a:ext>
            </a:extLst>
          </p:cNvPr>
          <p:cNvPicPr>
            <a:picLocks noChangeAspect="1"/>
          </p:cNvPicPr>
          <p:nvPr/>
        </p:nvPicPr>
        <p:blipFill>
          <a:blip r:embed="rId15">
            <a:extLst/>
          </a:blip>
          <a:stretch>
            <a:fillRect/>
          </a:stretch>
        </p:blipFill>
        <p:spPr>
          <a:xfrm>
            <a:off x="30668593" y="10786077"/>
            <a:ext cx="5247007" cy="2623504"/>
          </a:xfrm>
          <a:prstGeom prst="rect">
            <a:avLst/>
          </a:prstGeom>
          <a:ln w="12700">
            <a:miter lim="400000"/>
          </a:ln>
        </p:spPr>
      </p:pic>
      <p:pic>
        <p:nvPicPr>
          <p:cNvPr id="5" name="图片 4">
            <a:extLst>
              <a:ext uri="{FF2B5EF4-FFF2-40B4-BE49-F238E27FC236}">
                <a16:creationId xmlns:a16="http://schemas.microsoft.com/office/drawing/2014/main" id="{75EDF73A-E888-436C-A3D3-9DB9099A96F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753708" y="13589031"/>
            <a:ext cx="5161891" cy="2903564"/>
          </a:xfrm>
          <a:prstGeom prst="rect">
            <a:avLst/>
          </a:prstGeom>
        </p:spPr>
      </p:pic>
      <p:pic>
        <p:nvPicPr>
          <p:cNvPr id="7" name="图片 6">
            <a:extLst>
              <a:ext uri="{FF2B5EF4-FFF2-40B4-BE49-F238E27FC236}">
                <a16:creationId xmlns:a16="http://schemas.microsoft.com/office/drawing/2014/main" id="{79528AC5-6D79-4E81-8452-B0F1E76927B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265338" y="13602517"/>
            <a:ext cx="5167037" cy="2906458"/>
          </a:xfrm>
          <a:prstGeom prst="rect">
            <a:avLst/>
          </a:prstGeom>
        </p:spPr>
      </p:pic>
    </p:spTree>
  </p:cSld>
  <p:clrMapOvr>
    <a:masterClrMapping/>
  </p:clrMapOvr>
  <p:transition spd="med"/>
</p:sld>
</file>

<file path=ppt/theme/theme1.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Helvetica"/>
        <a:ea typeface="Helvetica"/>
        <a:cs typeface="Helvetica"/>
      </a:majorFont>
      <a:minorFont>
        <a:latin typeface="Calibri"/>
        <a:ea typeface="Calibri"/>
        <a:cs typeface="Calibri"/>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Helvetica"/>
        <a:ea typeface="Helvetica"/>
        <a:cs typeface="Helvetica"/>
      </a:majorFont>
      <a:minorFont>
        <a:latin typeface="Calibri"/>
        <a:ea typeface="Calibri"/>
        <a:cs typeface="Calibri"/>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TotalTime>
  <Words>371</Words>
  <Application>Microsoft Office PowerPoint</Application>
  <PresentationFormat>自定义</PresentationFormat>
  <Paragraphs>26</Paragraphs>
  <Slides>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vt:i4>
      </vt:variant>
    </vt:vector>
  </HeadingPairs>
  <TitlesOfParts>
    <vt:vector size="6" baseType="lpstr">
      <vt:lpstr>Arial</vt:lpstr>
      <vt:lpstr>Calibri</vt:lpstr>
      <vt:lpstr>Helvetica</vt:lpstr>
      <vt:lpstr>Times New Roman</vt:lpstr>
      <vt:lpstr>Default Design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Zhaoyuan Xu</dc:creator>
  <cp:lastModifiedBy>Zhaoyuan Xu</cp:lastModifiedBy>
  <cp:revision>3</cp:revision>
  <dcterms:modified xsi:type="dcterms:W3CDTF">2018-12-11T01:38:09Z</dcterms:modified>
</cp:coreProperties>
</file>